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文本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3" name="正文级别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图像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2" name="图像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3" name="图像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2" name="“在此键入引文。”"/>
          <p:cNvSpPr txBox="1"/>
          <p:nvPr>
            <p:ph type="body" sz="quarter" idx="14"/>
          </p:nvPr>
        </p:nvSpPr>
        <p:spPr>
          <a:xfrm>
            <a:off x="1270000" y="4216400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图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图像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9" name="标题文本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30" name="正文级别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图像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" name="标题文本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48" name="正文级别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5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图像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4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5" name="正文级别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正文级别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eep Learning Study [week 5].  발표자: Alfred"/>
          <p:cNvSpPr txBox="1"/>
          <p:nvPr/>
        </p:nvSpPr>
        <p:spPr>
          <a:xfrm>
            <a:off x="69310" y="9353530"/>
            <a:ext cx="4433380" cy="368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700"/>
            </a:lvl1pPr>
          </a:lstStyle>
          <a:p>
            <a:pPr/>
            <a:r>
              <a:t>Deep Learning Study [week 5].  발표자: Alfred</a:t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正文级别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幻灯片编号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Deep Learning Study [week 5]"/>
          <p:cNvSpPr txBox="1"/>
          <p:nvPr/>
        </p:nvSpPr>
        <p:spPr>
          <a:xfrm>
            <a:off x="256989" y="166565"/>
            <a:ext cx="4371659" cy="47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500"/>
            </a:lvl1pPr>
          </a:lstStyle>
          <a:p>
            <a:pPr/>
            <a:r>
              <a:t>Deep Learning Study [week 5]</a:t>
            </a:r>
          </a:p>
        </p:txBody>
      </p:sp>
      <p:sp>
        <p:nvSpPr>
          <p:cNvPr id="128" name="&lt;평가 이야기&gt;"/>
          <p:cNvSpPr txBox="1"/>
          <p:nvPr/>
        </p:nvSpPr>
        <p:spPr>
          <a:xfrm>
            <a:off x="4492250" y="1135658"/>
            <a:ext cx="4020300" cy="976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300"/>
            </a:lvl1pPr>
          </a:lstStyle>
          <a:p>
            <a:pPr/>
            <a:r>
              <a:t>&lt;평가 이야기&gt;</a:t>
            </a:r>
          </a:p>
        </p:txBody>
      </p:sp>
      <p:sp>
        <p:nvSpPr>
          <p:cNvPr id="129" name="Part.02 Chapter.05"/>
          <p:cNvSpPr txBox="1"/>
          <p:nvPr/>
        </p:nvSpPr>
        <p:spPr>
          <a:xfrm>
            <a:off x="5243730" y="881143"/>
            <a:ext cx="2245869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000"/>
            </a:lvl1pPr>
          </a:lstStyle>
          <a:p>
            <a:pPr/>
            <a:r>
              <a:t>Part.02 Chapter.05</a:t>
            </a:r>
          </a:p>
        </p:txBody>
      </p:sp>
      <p:sp>
        <p:nvSpPr>
          <p:cNvPr id="130" name="한줄 소감: 그림이 있다고 해서 더 쉬운건 아니드라고..."/>
          <p:cNvSpPr txBox="1"/>
          <p:nvPr/>
        </p:nvSpPr>
        <p:spPr>
          <a:xfrm>
            <a:off x="3032761" y="2152350"/>
            <a:ext cx="6667806" cy="48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한줄 소감: 그림이 있다고 해서 더 쉬운건 아니드라고... </a:t>
            </a:r>
          </a:p>
        </p:txBody>
      </p:sp>
      <p:pic>
        <p:nvPicPr>
          <p:cNvPr id="13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5625" y="3909412"/>
            <a:ext cx="6586252" cy="3951425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? ?"/>
          <p:cNvSpPr txBox="1"/>
          <p:nvPr/>
        </p:nvSpPr>
        <p:spPr>
          <a:xfrm rot="19876291">
            <a:off x="1322676" y="4229813"/>
            <a:ext cx="1085216" cy="9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/>
            </a:lvl1pPr>
          </a:lstStyle>
          <a:p>
            <a:pPr/>
            <a:r>
              <a:t>? ?</a:t>
            </a:r>
          </a:p>
        </p:txBody>
      </p:sp>
      <p:sp>
        <p:nvSpPr>
          <p:cNvPr id="133" name="? ?"/>
          <p:cNvSpPr txBox="1"/>
          <p:nvPr/>
        </p:nvSpPr>
        <p:spPr>
          <a:xfrm rot="1765746">
            <a:off x="6225908" y="3918011"/>
            <a:ext cx="1208787" cy="1031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200"/>
            </a:lvl1pPr>
          </a:lstStyle>
          <a:p>
            <a:pPr/>
            <a:r>
              <a:t>? ?</a:t>
            </a:r>
          </a:p>
        </p:txBody>
      </p:sp>
      <p:sp>
        <p:nvSpPr>
          <p:cNvPr id="134" name="학습한 모델이 쓸모가 있는지 확인하기 위해서, 모델 평가를 해야함.…"/>
          <p:cNvSpPr txBox="1"/>
          <p:nvPr/>
        </p:nvSpPr>
        <p:spPr>
          <a:xfrm>
            <a:off x="7777404" y="3890710"/>
            <a:ext cx="4020300" cy="3988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/>
            </a:pPr>
            <a:r>
              <a:t>학습한 모델이 쓸모가 있는지 확인하기 위해서, 모델 평가를 해야함.  </a:t>
            </a:r>
          </a:p>
          <a:p>
            <a:pPr algn="l">
              <a:defRPr b="0"/>
            </a:pPr>
            <a:r>
              <a:t>loss, acc 같은거임.</a:t>
            </a:r>
          </a:p>
          <a:p>
            <a:pPr algn="l">
              <a:defRPr b="0"/>
            </a:pPr>
            <a:r>
              <a:t>그외에도, </a:t>
            </a:r>
            <a:r>
              <a:rPr b="1"/>
              <a:t>민감도, 특이도, 재현율 등</a:t>
            </a:r>
            <a:r>
              <a:t> 있음.</a:t>
            </a:r>
          </a:p>
          <a:p>
            <a:pPr algn="l">
              <a:defRPr b="0"/>
            </a:pPr>
          </a:p>
          <a:p>
            <a:pPr algn="l">
              <a:defRPr b="0"/>
            </a:pPr>
          </a:p>
          <a:p>
            <a:pPr algn="l">
              <a:defRPr b="0"/>
            </a:pPr>
            <a:r>
              <a:t>우선 요 블록들 을 예로 문제 풀어 봅시다.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654732"/>
            <a:ext cx="13004801" cy="5408058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검출하기"/>
          <p:cNvSpPr txBox="1"/>
          <p:nvPr/>
        </p:nvSpPr>
        <p:spPr>
          <a:xfrm>
            <a:off x="554499" y="364525"/>
            <a:ext cx="16962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검출하기</a:t>
            </a:r>
          </a:p>
        </p:txBody>
      </p:sp>
      <p:sp>
        <p:nvSpPr>
          <p:cNvPr id="207" name="이어서 또다른 평가기준은 살펴 봅시다"/>
          <p:cNvSpPr txBox="1"/>
          <p:nvPr/>
        </p:nvSpPr>
        <p:spPr>
          <a:xfrm>
            <a:off x="588952" y="1123875"/>
            <a:ext cx="4671671" cy="48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이어서 또다른 평가기준은 살펴 봅시다</a:t>
            </a:r>
          </a:p>
        </p:txBody>
      </p:sp>
      <p:sp>
        <p:nvSpPr>
          <p:cNvPr id="208" name="정밀도"/>
          <p:cNvSpPr txBox="1"/>
          <p:nvPr/>
        </p:nvSpPr>
        <p:spPr>
          <a:xfrm>
            <a:off x="306248" y="1818839"/>
            <a:ext cx="130073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정밀도</a:t>
            </a:r>
          </a:p>
        </p:txBody>
      </p:sp>
      <p:sp>
        <p:nvSpPr>
          <p:cNvPr id="209" name="정밀도 = 실제 양성 수 / 양성이라고 판정한 수"/>
          <p:cNvSpPr txBox="1"/>
          <p:nvPr/>
        </p:nvSpPr>
        <p:spPr>
          <a:xfrm>
            <a:off x="322606" y="2433774"/>
            <a:ext cx="6919723" cy="581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000"/>
            </a:lvl1pPr>
          </a:lstStyle>
          <a:p>
            <a:pPr/>
            <a:r>
              <a:t>정밀도 = 실제 양성 수 / 양성이라고 판정한 수</a:t>
            </a:r>
          </a:p>
        </p:txBody>
      </p:sp>
      <p:sp>
        <p:nvSpPr>
          <p:cNvPr id="210" name="5/5"/>
          <p:cNvSpPr txBox="1"/>
          <p:nvPr/>
        </p:nvSpPr>
        <p:spPr>
          <a:xfrm>
            <a:off x="989501" y="3838442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5/5</a:t>
            </a:r>
          </a:p>
        </p:txBody>
      </p:sp>
      <p:sp>
        <p:nvSpPr>
          <p:cNvPr id="211" name="5/10"/>
          <p:cNvSpPr txBox="1"/>
          <p:nvPr/>
        </p:nvSpPr>
        <p:spPr>
          <a:xfrm>
            <a:off x="5191105" y="3838442"/>
            <a:ext cx="72420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5/10</a:t>
            </a:r>
          </a:p>
        </p:txBody>
      </p:sp>
      <p:sp>
        <p:nvSpPr>
          <p:cNvPr id="212" name="5/15"/>
          <p:cNvSpPr txBox="1"/>
          <p:nvPr/>
        </p:nvSpPr>
        <p:spPr>
          <a:xfrm>
            <a:off x="9913737" y="3838442"/>
            <a:ext cx="724206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5/15</a:t>
            </a:r>
          </a:p>
        </p:txBody>
      </p:sp>
      <p:sp>
        <p:nvSpPr>
          <p:cNvPr id="213" name="0/5"/>
          <p:cNvSpPr txBox="1"/>
          <p:nvPr/>
        </p:nvSpPr>
        <p:spPr>
          <a:xfrm>
            <a:off x="989501" y="639899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0/5</a:t>
            </a:r>
          </a:p>
        </p:txBody>
      </p:sp>
      <p:sp>
        <p:nvSpPr>
          <p:cNvPr id="214" name="2/2"/>
          <p:cNvSpPr txBox="1"/>
          <p:nvPr/>
        </p:nvSpPr>
        <p:spPr>
          <a:xfrm>
            <a:off x="5275839" y="639899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2/2</a:t>
            </a:r>
          </a:p>
        </p:txBody>
      </p:sp>
      <p:sp>
        <p:nvSpPr>
          <p:cNvPr id="215" name="2/5"/>
          <p:cNvSpPr txBox="1"/>
          <p:nvPr/>
        </p:nvSpPr>
        <p:spPr>
          <a:xfrm>
            <a:off x="9562177" y="639899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2/5</a:t>
            </a:r>
          </a:p>
        </p:txBody>
      </p:sp>
      <p:sp>
        <p:nvSpPr>
          <p:cNvPr id="216" name="(Precision)"/>
          <p:cNvSpPr txBox="1"/>
          <p:nvPr/>
        </p:nvSpPr>
        <p:spPr>
          <a:xfrm>
            <a:off x="298500" y="2865902"/>
            <a:ext cx="1936738" cy="57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100"/>
            </a:lvl1pPr>
          </a:lstStyle>
          <a:p>
            <a:pPr/>
            <a:r>
              <a:t>(Precision)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822175"/>
            <a:ext cx="13004801" cy="5401529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재현율"/>
          <p:cNvSpPr txBox="1"/>
          <p:nvPr/>
        </p:nvSpPr>
        <p:spPr>
          <a:xfrm>
            <a:off x="529243" y="539043"/>
            <a:ext cx="130073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재현율</a:t>
            </a:r>
          </a:p>
        </p:txBody>
      </p:sp>
      <p:sp>
        <p:nvSpPr>
          <p:cNvPr id="220" name="재현율 = 검출 양성 수 / 전체 양성 수"/>
          <p:cNvSpPr txBox="1"/>
          <p:nvPr/>
        </p:nvSpPr>
        <p:spPr>
          <a:xfrm>
            <a:off x="564287" y="1212151"/>
            <a:ext cx="5601463" cy="581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000"/>
            </a:lvl1pPr>
          </a:lstStyle>
          <a:p>
            <a:pPr/>
            <a:r>
              <a:t>재현율 = 검출 양성 수 / 전체 양성 수</a:t>
            </a:r>
          </a:p>
        </p:txBody>
      </p:sp>
      <p:sp>
        <p:nvSpPr>
          <p:cNvPr id="221" name="5/5"/>
          <p:cNvSpPr txBox="1"/>
          <p:nvPr/>
        </p:nvSpPr>
        <p:spPr>
          <a:xfrm>
            <a:off x="1260973" y="3918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5/5</a:t>
            </a:r>
          </a:p>
        </p:txBody>
      </p:sp>
      <p:sp>
        <p:nvSpPr>
          <p:cNvPr id="222" name="5/5"/>
          <p:cNvSpPr txBox="1"/>
          <p:nvPr/>
        </p:nvSpPr>
        <p:spPr>
          <a:xfrm>
            <a:off x="5421270" y="3918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5/5</a:t>
            </a:r>
          </a:p>
        </p:txBody>
      </p:sp>
      <p:sp>
        <p:nvSpPr>
          <p:cNvPr id="223" name="5/5"/>
          <p:cNvSpPr txBox="1"/>
          <p:nvPr/>
        </p:nvSpPr>
        <p:spPr>
          <a:xfrm>
            <a:off x="9688218" y="3918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5/5</a:t>
            </a:r>
          </a:p>
        </p:txBody>
      </p:sp>
      <p:sp>
        <p:nvSpPr>
          <p:cNvPr id="224" name="0/5"/>
          <p:cNvSpPr txBox="1"/>
          <p:nvPr/>
        </p:nvSpPr>
        <p:spPr>
          <a:xfrm>
            <a:off x="1031161" y="650585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0/5</a:t>
            </a:r>
          </a:p>
        </p:txBody>
      </p:sp>
      <p:sp>
        <p:nvSpPr>
          <p:cNvPr id="225" name="2/5"/>
          <p:cNvSpPr txBox="1"/>
          <p:nvPr/>
        </p:nvSpPr>
        <p:spPr>
          <a:xfrm>
            <a:off x="5210849" y="650585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2/5</a:t>
            </a:r>
          </a:p>
        </p:txBody>
      </p:sp>
      <p:sp>
        <p:nvSpPr>
          <p:cNvPr id="226" name="2/5"/>
          <p:cNvSpPr txBox="1"/>
          <p:nvPr/>
        </p:nvSpPr>
        <p:spPr>
          <a:xfrm>
            <a:off x="9688218" y="6505854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2/5</a:t>
            </a:r>
          </a:p>
        </p:txBody>
      </p:sp>
      <p:sp>
        <p:nvSpPr>
          <p:cNvPr id="227" name="(recall)"/>
          <p:cNvSpPr txBox="1"/>
          <p:nvPr/>
        </p:nvSpPr>
        <p:spPr>
          <a:xfrm>
            <a:off x="517279" y="1743457"/>
            <a:ext cx="1324662" cy="585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300"/>
            </a:lvl1pPr>
          </a:lstStyle>
          <a:p>
            <a:pPr/>
            <a:r>
              <a:t>(recall)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recision-Recall Graph"/>
          <p:cNvSpPr txBox="1"/>
          <p:nvPr/>
        </p:nvSpPr>
        <p:spPr>
          <a:xfrm>
            <a:off x="3617196" y="549019"/>
            <a:ext cx="5149901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Precision-Recall Graph</a:t>
            </a:r>
          </a:p>
        </p:txBody>
      </p:sp>
      <p:pic>
        <p:nvPicPr>
          <p:cNvPr id="23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46390" y="1630750"/>
            <a:ext cx="6213786" cy="444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AP(Average Precision)…"/>
          <p:cNvSpPr txBox="1"/>
          <p:nvPr/>
        </p:nvSpPr>
        <p:spPr>
          <a:xfrm>
            <a:off x="3143021" y="6213208"/>
            <a:ext cx="7040577" cy="933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sz="2600"/>
            </a:pPr>
            <a:r>
              <a:t>AP(Average Precision)</a:t>
            </a:r>
          </a:p>
          <a:p>
            <a:pPr algn="l">
              <a:defRPr b="0" sz="2600"/>
            </a:pPr>
            <a:r>
              <a:t>각 재현율에 해당하는 정밀도을 더해서 평균을 취한 것</a:t>
            </a:r>
          </a:p>
        </p:txBody>
      </p:sp>
      <p:sp>
        <p:nvSpPr>
          <p:cNvPr id="232" name="F(AP) &gt; G(AP)"/>
          <p:cNvSpPr txBox="1"/>
          <p:nvPr/>
        </p:nvSpPr>
        <p:spPr>
          <a:xfrm>
            <a:off x="3104815" y="7481961"/>
            <a:ext cx="2063802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F(AP) &gt; G(AP)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분할하기"/>
          <p:cNvSpPr txBox="1"/>
          <p:nvPr/>
        </p:nvSpPr>
        <p:spPr>
          <a:xfrm>
            <a:off x="554499" y="364525"/>
            <a:ext cx="16962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분할하기</a:t>
            </a:r>
          </a:p>
        </p:txBody>
      </p:sp>
      <p:pic>
        <p:nvPicPr>
          <p:cNvPr id="23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768" y="2740568"/>
            <a:ext cx="13004801" cy="6475068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아래 사진의 Ground Truth을 보고 똑같이 만들어보세요. 즉 전체 영역에서 녹색블록과 노란블록을 구분해보세요."/>
          <p:cNvSpPr txBox="1"/>
          <p:nvPr/>
        </p:nvSpPr>
        <p:spPr>
          <a:xfrm>
            <a:off x="592309" y="1075142"/>
            <a:ext cx="7691928" cy="962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2600"/>
            </a:lvl1pPr>
          </a:lstStyle>
          <a:p>
            <a:pPr/>
            <a:r>
              <a:t>아래 사진의 Ground Truth을 보고 똑같이 만들어보세요. 즉 전체 영역에서 녹색블록과 노란블록을 구분해보세요.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픽셀 정확도(Pixel Accuracy)"/>
          <p:cNvSpPr txBox="1"/>
          <p:nvPr/>
        </p:nvSpPr>
        <p:spPr>
          <a:xfrm>
            <a:off x="451823" y="268267"/>
            <a:ext cx="5714543" cy="68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픽셀 정확도(Pixel Accuracy)</a:t>
            </a:r>
          </a:p>
        </p:txBody>
      </p:sp>
      <p:pic>
        <p:nvPicPr>
          <p:cNvPr id="23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964700"/>
            <a:ext cx="13004801" cy="6311243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녹색수가 적어서, 딱이 정확하지 않음, 모델 E를 보소...  어이쿠..."/>
          <p:cNvSpPr txBox="1"/>
          <p:nvPr/>
        </p:nvSpPr>
        <p:spPr>
          <a:xfrm>
            <a:off x="577605" y="8571557"/>
            <a:ext cx="7816292" cy="486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녹색수가 적어서, 딱이 정확하지 않음, 모델 E를 보소...  어이쿠...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평균 정확도(Mean Accuracy)"/>
          <p:cNvSpPr txBox="1"/>
          <p:nvPr/>
        </p:nvSpPr>
        <p:spPr>
          <a:xfrm>
            <a:off x="449073" y="297354"/>
            <a:ext cx="5876392" cy="68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평균 정확도(Mean Accuracy)</a:t>
            </a:r>
          </a:p>
        </p:txBody>
      </p:sp>
      <p:pic>
        <p:nvPicPr>
          <p:cNvPr id="24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323592"/>
            <a:ext cx="13004801" cy="6387046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Mean Accuracy =…"/>
          <p:cNvSpPr txBox="1"/>
          <p:nvPr/>
        </p:nvSpPr>
        <p:spPr>
          <a:xfrm>
            <a:off x="451704" y="984851"/>
            <a:ext cx="12400614" cy="958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700"/>
            </a:pPr>
            <a:r>
              <a:t>Mean Accuracy = </a:t>
            </a:r>
          </a:p>
          <a:p>
            <a:pPr algn="l">
              <a:defRPr sz="2700"/>
            </a:pPr>
            <a:r>
              <a:t>(녹색 블록 맞춘 수 / 전체 녹색 블록 수 + 노란색 블록 맞춘 수 / 전체 노란색 블록 수) / 2</a:t>
            </a:r>
          </a:p>
        </p:txBody>
      </p:sp>
      <p:sp>
        <p:nvSpPr>
          <p:cNvPr id="245" name="녹색정확도가 100% 이되면서, 비중에 영향을 많이 줌. 실제 A,C 보다 D가 더 낳아 보이는데?"/>
          <p:cNvSpPr txBox="1"/>
          <p:nvPr/>
        </p:nvSpPr>
        <p:spPr>
          <a:xfrm>
            <a:off x="442276" y="8788904"/>
            <a:ext cx="11286440" cy="486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녹색정확도가 100% 이되면서, 비중에 영향을 많이 줌. 실제 A,C 보다 D가 더 낳아 보이는데?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517" y="1476349"/>
            <a:ext cx="10905591" cy="5285096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MeanIU"/>
          <p:cNvSpPr txBox="1"/>
          <p:nvPr/>
        </p:nvSpPr>
        <p:spPr>
          <a:xfrm>
            <a:off x="392410" y="-32707"/>
            <a:ext cx="1798626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MeanIU</a:t>
            </a:r>
          </a:p>
        </p:txBody>
      </p:sp>
      <p:sp>
        <p:nvSpPr>
          <p:cNvPr id="249" name="Mean IU = (녹색 블록 IU + 노란색 블록 IU) / 2"/>
          <p:cNvSpPr txBox="1"/>
          <p:nvPr/>
        </p:nvSpPr>
        <p:spPr>
          <a:xfrm>
            <a:off x="424137" y="488403"/>
            <a:ext cx="7474459" cy="592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sz="3000"/>
            </a:lvl1pPr>
          </a:lstStyle>
          <a:p>
            <a:pPr/>
            <a:r>
              <a:t>Mean IU = (녹색 블록 IU + 노란색 블록 IU) / 2</a:t>
            </a:r>
          </a:p>
        </p:txBody>
      </p:sp>
      <p:pic>
        <p:nvPicPr>
          <p:cNvPr id="250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44050" y="7407591"/>
            <a:ext cx="5676901" cy="21336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51" name="여기에서 IU 란:…"/>
          <p:cNvSpPr txBox="1"/>
          <p:nvPr/>
        </p:nvSpPr>
        <p:spPr>
          <a:xfrm>
            <a:off x="4162946" y="7386345"/>
            <a:ext cx="2498307" cy="9360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2900"/>
            </a:pPr>
            <a:r>
              <a:t>여기에서 IU 란:</a:t>
            </a:r>
          </a:p>
          <a:p>
            <a:pPr algn="r">
              <a:defRPr b="0" sz="2200"/>
            </a:pPr>
            <a:r>
              <a:t>(출처: naver)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1103" y="2387852"/>
            <a:ext cx="10896601" cy="2374901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여기에서 IU 란:…"/>
          <p:cNvSpPr txBox="1"/>
          <p:nvPr/>
        </p:nvSpPr>
        <p:spPr>
          <a:xfrm>
            <a:off x="1167059" y="997059"/>
            <a:ext cx="2498307" cy="936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2900"/>
            </a:pPr>
            <a:r>
              <a:t>여기에서 IU 란:</a:t>
            </a:r>
          </a:p>
          <a:p>
            <a:pPr algn="r">
              <a:defRPr b="0" sz="2200"/>
            </a:pPr>
            <a:r>
              <a:t>(ㅜㅜ)</a:t>
            </a:r>
          </a:p>
        </p:txBody>
      </p:sp>
      <p:sp>
        <p:nvSpPr>
          <p:cNvPr id="255" name="양성판정과 실제양성 의 교집합/병집합"/>
          <p:cNvSpPr txBox="1"/>
          <p:nvPr/>
        </p:nvSpPr>
        <p:spPr>
          <a:xfrm>
            <a:off x="3988790" y="1055245"/>
            <a:ext cx="4688435" cy="487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양성판정과 실제양성 의 교집합/병집합</a:t>
            </a:r>
          </a:p>
        </p:txBody>
      </p:sp>
      <p:sp>
        <p:nvSpPr>
          <p:cNvPr id="256" name="Pixel Accuracy와 Mean Accuracy인 경우에는 틀린 블록에 대한 고려가 없었지만, Mean IU인 경우에는 틀린 블록 수가 많을 수록 분모가 커지기 때문에 전체 수치는 낮아집니다.…"/>
          <p:cNvSpPr txBox="1"/>
          <p:nvPr/>
        </p:nvSpPr>
        <p:spPr>
          <a:xfrm>
            <a:off x="924556" y="5825535"/>
            <a:ext cx="11155689" cy="2135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b="0" sz="2500"/>
            </a:pPr>
            <a:r>
              <a:t>Pixel Accuracy와 Mean Accuracy인 경우에는 틀린 블록에 대한 고려가 없었지만, Mean IU인 경우에는 틀린 블록 수가 많을 수록 분모가 커지기 때문에 전체 수치는 낮아집니다. </a:t>
            </a:r>
          </a:p>
          <a:p>
            <a:pPr algn="l">
              <a:defRPr b="0" sz="2500"/>
            </a:pPr>
            <a:r>
              <a:t>클래스별로 IU를 구한 뒤 평균을 취하기 때문에 비중이 낮은 클래스라도 IU 수치가 낮으면 Mean IU 값도 떨어집니다. </a:t>
            </a:r>
          </a:p>
        </p:txBody>
      </p:sp>
      <p:sp>
        <p:nvSpPr>
          <p:cNvPr id="257" name="머리가 아프죠?  ㅎㅎ…"/>
          <p:cNvSpPr txBox="1"/>
          <p:nvPr/>
        </p:nvSpPr>
        <p:spPr>
          <a:xfrm>
            <a:off x="9527653" y="8567072"/>
            <a:ext cx="3005024" cy="879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머리가 아프죠?  ㅎㅎ</a:t>
            </a:r>
          </a:p>
          <a:p>
            <a:pPr/>
            <a:r>
              <a:t>이제 하나만 남았습니다.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만약 클래스별로 픽셀 수가 다를 경우 픽셀 수가 많은 클래스에 더 비중을 주고 싶다면…"/>
          <p:cNvSpPr txBox="1"/>
          <p:nvPr/>
        </p:nvSpPr>
        <p:spPr>
          <a:xfrm>
            <a:off x="364489" y="1134363"/>
            <a:ext cx="11453869" cy="131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 sz="2500"/>
            </a:pPr>
            <a:r>
              <a:t>만약 클래스별로 픽셀 수가 다를 경우 픽셀 수가 많은 클래스에 더 비중을 주고 싶다면 </a:t>
            </a:r>
          </a:p>
          <a:p>
            <a:pPr algn="l">
              <a:defRPr b="0" sz="2500"/>
            </a:pPr>
            <a:r>
              <a:t>Frequency Weighted IU를 사용합니다. </a:t>
            </a:r>
          </a:p>
          <a:p>
            <a:pPr algn="l">
              <a:defRPr b="0" sz="2500"/>
            </a:pPr>
            <a:r>
              <a:t>각 모델별로 Frequency Weighted IU를 계산하면 아래와 같습니다.</a:t>
            </a:r>
          </a:p>
        </p:txBody>
      </p:sp>
      <p:sp>
        <p:nvSpPr>
          <p:cNvPr id="260" name="Frequency Weighted IU"/>
          <p:cNvSpPr txBox="1"/>
          <p:nvPr/>
        </p:nvSpPr>
        <p:spPr>
          <a:xfrm>
            <a:off x="433859" y="229070"/>
            <a:ext cx="5168190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Frequency Weighted IU</a:t>
            </a:r>
          </a:p>
        </p:txBody>
      </p:sp>
      <p:pic>
        <p:nvPicPr>
          <p:cNvPr id="26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2883414"/>
            <a:ext cx="13004801" cy="62969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58999"/>
            <a:ext cx="13004801" cy="6296935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아마도:…"/>
          <p:cNvSpPr txBox="1"/>
          <p:nvPr/>
        </p:nvSpPr>
        <p:spPr>
          <a:xfrm>
            <a:off x="318344" y="6644375"/>
            <a:ext cx="12513946" cy="866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아마도:</a:t>
            </a:r>
          </a:p>
          <a:p>
            <a:pPr algn="l">
              <a:defRPr sz="2300"/>
            </a:pPr>
            <a:r>
              <a:t>양성정답 수 * (양성정답 맞힌수/ 양성으로 판정된수) + 음성정답 수 * (음성정답 맞힌수 / 음성으로 판정수) /2</a:t>
            </a:r>
          </a:p>
        </p:txBody>
      </p:sp>
      <p:sp>
        <p:nvSpPr>
          <p:cNvPr id="265" name="즉 아까 그 IU! :…"/>
          <p:cNvSpPr txBox="1"/>
          <p:nvPr/>
        </p:nvSpPr>
        <p:spPr>
          <a:xfrm>
            <a:off x="318344" y="7699390"/>
            <a:ext cx="5844426" cy="866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즉 아까 그 IU! :</a:t>
            </a:r>
          </a:p>
          <a:p>
            <a:pPr algn="l">
              <a:defRPr sz="2300"/>
            </a:pPr>
            <a:r>
              <a:t>(양성정답 수 * 양성IU + 음성정답 수 * 음성IU) /2</a:t>
            </a:r>
          </a:p>
        </p:txBody>
      </p:sp>
      <p:pic>
        <p:nvPicPr>
          <p:cNvPr id="266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94710" y="7840195"/>
            <a:ext cx="2407433" cy="15763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11756" y="2114487"/>
            <a:ext cx="5938048" cy="4464972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평가종류"/>
          <p:cNvSpPr txBox="1"/>
          <p:nvPr/>
        </p:nvSpPr>
        <p:spPr>
          <a:xfrm>
            <a:off x="1882772" y="3121448"/>
            <a:ext cx="16962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평가종류</a:t>
            </a:r>
          </a:p>
        </p:txBody>
      </p:sp>
      <p:sp>
        <p:nvSpPr>
          <p:cNvPr id="138" name="线条"/>
          <p:cNvSpPr/>
          <p:nvPr/>
        </p:nvSpPr>
        <p:spPr>
          <a:xfrm>
            <a:off x="3614860" y="3407892"/>
            <a:ext cx="1432173" cy="73759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898823"/>
            <a:ext cx="13004801" cy="6133881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마지막으로~"/>
          <p:cNvSpPr txBox="1"/>
          <p:nvPr/>
        </p:nvSpPr>
        <p:spPr>
          <a:xfrm>
            <a:off x="459149" y="803926"/>
            <a:ext cx="1615441" cy="48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마지막으로~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462" y="3619293"/>
            <a:ext cx="12799876" cy="5278607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컴퓨터가 학습한 결과 아래와 같은 모델들이 나왔다고 가정하면"/>
          <p:cNvSpPr txBox="1"/>
          <p:nvPr/>
        </p:nvSpPr>
        <p:spPr>
          <a:xfrm>
            <a:off x="1092037" y="727988"/>
            <a:ext cx="10045092" cy="6188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pPr/>
            <a:r>
              <a:t>컴퓨터가 학습한 결과 아래와 같은 모델들이 나왔다고 가정하면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648784"/>
            <a:ext cx="13004801" cy="5343527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정확도로 평가 하자면"/>
          <p:cNvSpPr txBox="1"/>
          <p:nvPr/>
        </p:nvSpPr>
        <p:spPr>
          <a:xfrm>
            <a:off x="466417" y="442785"/>
            <a:ext cx="3927806" cy="68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정확도</a:t>
            </a:r>
            <a:r>
              <a:t>로 평가 하자면</a:t>
            </a:r>
          </a:p>
        </p:txBody>
      </p:sp>
      <p:sp>
        <p:nvSpPr>
          <p:cNvPr id="145" name="(4+6)/10"/>
          <p:cNvSpPr txBox="1"/>
          <p:nvPr/>
        </p:nvSpPr>
        <p:spPr>
          <a:xfrm>
            <a:off x="1465175" y="3540838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(4+6)/10</a:t>
            </a:r>
          </a:p>
        </p:txBody>
      </p:sp>
      <p:sp>
        <p:nvSpPr>
          <p:cNvPr id="146" name="(4+0)/10"/>
          <p:cNvSpPr txBox="1"/>
          <p:nvPr/>
        </p:nvSpPr>
        <p:spPr>
          <a:xfrm>
            <a:off x="5885179" y="3540838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(4+0)/10</a:t>
            </a:r>
          </a:p>
        </p:txBody>
      </p:sp>
      <p:sp>
        <p:nvSpPr>
          <p:cNvPr id="147" name="(0+6)/10"/>
          <p:cNvSpPr txBox="1"/>
          <p:nvPr/>
        </p:nvSpPr>
        <p:spPr>
          <a:xfrm>
            <a:off x="10123041" y="3540838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(0+6)/10</a:t>
            </a:r>
          </a:p>
        </p:txBody>
      </p:sp>
      <p:sp>
        <p:nvSpPr>
          <p:cNvPr id="148" name="(2+6)/10"/>
          <p:cNvSpPr txBox="1"/>
          <p:nvPr/>
        </p:nvSpPr>
        <p:spPr>
          <a:xfrm>
            <a:off x="1592024" y="8447684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(2+6)/10</a:t>
            </a:r>
          </a:p>
        </p:txBody>
      </p:sp>
      <p:sp>
        <p:nvSpPr>
          <p:cNvPr id="149" name="(4+4)/10"/>
          <p:cNvSpPr txBox="1"/>
          <p:nvPr/>
        </p:nvSpPr>
        <p:spPr>
          <a:xfrm>
            <a:off x="5791104" y="8447684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(4+4)/10</a:t>
            </a:r>
          </a:p>
        </p:txBody>
      </p:sp>
      <p:sp>
        <p:nvSpPr>
          <p:cNvPr id="150" name="(2+4)/10"/>
          <p:cNvSpPr txBox="1"/>
          <p:nvPr/>
        </p:nvSpPr>
        <p:spPr>
          <a:xfrm>
            <a:off x="10222874" y="8447684"/>
            <a:ext cx="12344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(2+4)/10</a:t>
            </a:r>
          </a:p>
        </p:txBody>
      </p:sp>
      <p:sp>
        <p:nvSpPr>
          <p:cNvPr id="151" name="(accuracy)"/>
          <p:cNvSpPr txBox="1"/>
          <p:nvPr/>
        </p:nvSpPr>
        <p:spPr>
          <a:xfrm>
            <a:off x="463783" y="964121"/>
            <a:ext cx="1922171" cy="573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100"/>
            </a:lvl1pPr>
          </a:lstStyle>
          <a:p>
            <a:pPr/>
            <a:r>
              <a:t>(accuracy)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687353"/>
            <a:ext cx="13004801" cy="5407578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민감도"/>
          <p:cNvSpPr txBox="1"/>
          <p:nvPr/>
        </p:nvSpPr>
        <p:spPr>
          <a:xfrm>
            <a:off x="296553" y="403307"/>
            <a:ext cx="130073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>
              <a:defRPr>
                <a:solidFill>
                  <a:srgbClr val="000000"/>
                </a:solidFill>
              </a:defRPr>
            </a:pPr>
            <a:r>
              <a:rPr>
                <a:solidFill>
                  <a:schemeClr val="accent5">
                    <a:lumOff val="-29866"/>
                  </a:schemeClr>
                </a:solidFill>
              </a:rPr>
              <a:t>민감도</a:t>
            </a:r>
          </a:p>
        </p:txBody>
      </p:sp>
      <p:sp>
        <p:nvSpPr>
          <p:cNvPr id="155" name="민감도 = 판정한 것 중 실제 양성 수 / 전체 양성 수"/>
          <p:cNvSpPr txBox="1"/>
          <p:nvPr/>
        </p:nvSpPr>
        <p:spPr>
          <a:xfrm>
            <a:off x="301257" y="998851"/>
            <a:ext cx="7567042" cy="581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000"/>
            </a:lvl1pPr>
          </a:lstStyle>
          <a:p>
            <a:pPr/>
            <a:r>
              <a:t>민감도 = 판정한 것 중 실제 양성 수 / 전체 양성 수</a:t>
            </a:r>
          </a:p>
        </p:txBody>
      </p:sp>
      <p:sp>
        <p:nvSpPr>
          <p:cNvPr id="156" name="4/4"/>
          <p:cNvSpPr txBox="1"/>
          <p:nvPr/>
        </p:nvSpPr>
        <p:spPr>
          <a:xfrm>
            <a:off x="1921373" y="3735706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4/4</a:t>
            </a:r>
          </a:p>
        </p:txBody>
      </p:sp>
      <p:sp>
        <p:nvSpPr>
          <p:cNvPr id="157" name="0/4"/>
          <p:cNvSpPr txBox="1"/>
          <p:nvPr/>
        </p:nvSpPr>
        <p:spPr>
          <a:xfrm>
            <a:off x="10163445" y="3861746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0/4</a:t>
            </a:r>
          </a:p>
        </p:txBody>
      </p:sp>
      <p:sp>
        <p:nvSpPr>
          <p:cNvPr id="158" name="4/4"/>
          <p:cNvSpPr txBox="1"/>
          <p:nvPr/>
        </p:nvSpPr>
        <p:spPr>
          <a:xfrm>
            <a:off x="6225031" y="3735706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4/4</a:t>
            </a:r>
          </a:p>
        </p:txBody>
      </p:sp>
      <p:sp>
        <p:nvSpPr>
          <p:cNvPr id="159" name="2/4"/>
          <p:cNvSpPr txBox="1"/>
          <p:nvPr/>
        </p:nvSpPr>
        <p:spPr>
          <a:xfrm>
            <a:off x="1486997" y="6352646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2/4</a:t>
            </a:r>
          </a:p>
        </p:txBody>
      </p:sp>
      <p:sp>
        <p:nvSpPr>
          <p:cNvPr id="160" name="4/4"/>
          <p:cNvSpPr txBox="1"/>
          <p:nvPr/>
        </p:nvSpPr>
        <p:spPr>
          <a:xfrm>
            <a:off x="5909072" y="6421473"/>
            <a:ext cx="55473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4/4</a:t>
            </a:r>
          </a:p>
        </p:txBody>
      </p:sp>
      <p:sp>
        <p:nvSpPr>
          <p:cNvPr id="161" name="2/4"/>
          <p:cNvSpPr txBox="1"/>
          <p:nvPr/>
        </p:nvSpPr>
        <p:spPr>
          <a:xfrm>
            <a:off x="10040283" y="6352646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2/4</a:t>
            </a:r>
          </a:p>
        </p:txBody>
      </p:sp>
      <p:sp>
        <p:nvSpPr>
          <p:cNvPr id="162" name="(Sensitivity)"/>
          <p:cNvSpPr txBox="1"/>
          <p:nvPr/>
        </p:nvSpPr>
        <p:spPr>
          <a:xfrm>
            <a:off x="345322" y="1526456"/>
            <a:ext cx="2104454" cy="573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b="0" sz="3100"/>
            </a:pPr>
            <a:r>
              <a:t>(Sensitivity</a:t>
            </a:r>
            <a:r>
              <a:rPr>
                <a:solidFill>
                  <a:srgbClr val="222222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792730"/>
            <a:ext cx="13004801" cy="558555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특이도"/>
          <p:cNvSpPr txBox="1"/>
          <p:nvPr/>
        </p:nvSpPr>
        <p:spPr>
          <a:xfrm>
            <a:off x="296553" y="403307"/>
            <a:ext cx="130073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특이도</a:t>
            </a:r>
          </a:p>
        </p:txBody>
      </p:sp>
      <p:sp>
        <p:nvSpPr>
          <p:cNvPr id="166" name="특이도 = 판정한 것 중 실제 음성 수 / 전체 음성 수"/>
          <p:cNvSpPr txBox="1"/>
          <p:nvPr/>
        </p:nvSpPr>
        <p:spPr>
          <a:xfrm>
            <a:off x="302368" y="1066719"/>
            <a:ext cx="7567042" cy="581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3000"/>
            </a:lvl1pPr>
          </a:lstStyle>
          <a:p>
            <a:pPr/>
            <a:r>
              <a:t>특이도 = 판정한 것 중 실제 음성 수 / 전체 음성 수</a:t>
            </a:r>
          </a:p>
        </p:txBody>
      </p:sp>
      <p:sp>
        <p:nvSpPr>
          <p:cNvPr id="167" name="6/6"/>
          <p:cNvSpPr txBox="1"/>
          <p:nvPr/>
        </p:nvSpPr>
        <p:spPr>
          <a:xfrm>
            <a:off x="1853505" y="4045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6/6</a:t>
            </a:r>
          </a:p>
        </p:txBody>
      </p:sp>
      <p:sp>
        <p:nvSpPr>
          <p:cNvPr id="168" name="0/6"/>
          <p:cNvSpPr txBox="1"/>
          <p:nvPr/>
        </p:nvSpPr>
        <p:spPr>
          <a:xfrm>
            <a:off x="6225031" y="4045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0/6</a:t>
            </a:r>
          </a:p>
        </p:txBody>
      </p:sp>
      <p:sp>
        <p:nvSpPr>
          <p:cNvPr id="169" name="6/6"/>
          <p:cNvSpPr txBox="1"/>
          <p:nvPr/>
        </p:nvSpPr>
        <p:spPr>
          <a:xfrm>
            <a:off x="10405831" y="4045960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6/6</a:t>
            </a:r>
          </a:p>
        </p:txBody>
      </p:sp>
      <p:sp>
        <p:nvSpPr>
          <p:cNvPr id="170" name="6/6"/>
          <p:cNvSpPr txBox="1"/>
          <p:nvPr/>
        </p:nvSpPr>
        <p:spPr>
          <a:xfrm>
            <a:off x="1853505" y="6606512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6/6</a:t>
            </a:r>
          </a:p>
        </p:txBody>
      </p:sp>
      <p:sp>
        <p:nvSpPr>
          <p:cNvPr id="171" name="4/6"/>
          <p:cNvSpPr txBox="1"/>
          <p:nvPr/>
        </p:nvSpPr>
        <p:spPr>
          <a:xfrm>
            <a:off x="6225031" y="6606512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4/6</a:t>
            </a:r>
          </a:p>
        </p:txBody>
      </p:sp>
      <p:sp>
        <p:nvSpPr>
          <p:cNvPr id="172" name="4/6"/>
          <p:cNvSpPr txBox="1"/>
          <p:nvPr/>
        </p:nvSpPr>
        <p:spPr>
          <a:xfrm>
            <a:off x="10405831" y="6606512"/>
            <a:ext cx="55473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4/6</a:t>
            </a:r>
          </a:p>
        </p:txBody>
      </p:sp>
      <p:sp>
        <p:nvSpPr>
          <p:cNvPr id="173" name="맞은것을 찾아 내려면 민감도 높은 모델…"/>
          <p:cNvSpPr txBox="1"/>
          <p:nvPr/>
        </p:nvSpPr>
        <p:spPr>
          <a:xfrm>
            <a:off x="3538886" y="2563615"/>
            <a:ext cx="4841140" cy="879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맞은것을 찾아 내려면 민감도 높은 모델</a:t>
            </a:r>
          </a:p>
          <a:p>
            <a:pPr/>
            <a:r>
              <a:t>틀린것을 찾아 내려면 특이도 높은 모델</a:t>
            </a:r>
          </a:p>
        </p:txBody>
      </p:sp>
      <p:sp>
        <p:nvSpPr>
          <p:cNvPr id="174" name="비행기장의 예…"/>
          <p:cNvSpPr txBox="1"/>
          <p:nvPr/>
        </p:nvSpPr>
        <p:spPr>
          <a:xfrm>
            <a:off x="10159407" y="673214"/>
            <a:ext cx="2462708" cy="1273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33375" indent="-333375" algn="l">
              <a:buSzPct val="145000"/>
              <a:buChar char="•"/>
            </a:pPr>
            <a:r>
              <a:t>비행기장의 예</a:t>
            </a:r>
          </a:p>
          <a:p>
            <a:pPr marL="333375" indent="-333375" algn="l">
              <a:buSzPct val="145000"/>
              <a:buChar char="•"/>
            </a:pPr>
            <a:r>
              <a:t>지진의 예</a:t>
            </a:r>
          </a:p>
          <a:p>
            <a:pPr marL="333375" indent="-333375" algn="l">
              <a:buSzPct val="145000"/>
              <a:buChar char="•"/>
            </a:pPr>
            <a:r>
              <a:t>범죄자 판정의 예</a:t>
            </a:r>
          </a:p>
        </p:txBody>
      </p:sp>
      <p:sp>
        <p:nvSpPr>
          <p:cNvPr id="175" name="(Specificity)"/>
          <p:cNvSpPr txBox="1"/>
          <p:nvPr/>
        </p:nvSpPr>
        <p:spPr>
          <a:xfrm>
            <a:off x="345322" y="1526456"/>
            <a:ext cx="2140674" cy="573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b="0" sz="3100"/>
            </a:pPr>
            <a:r>
              <a:t>(Specificity</a:t>
            </a:r>
            <a:r>
              <a:rPr>
                <a:solidFill>
                  <a:srgbClr val="222222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“좀더 살펴보기”"/>
          <p:cNvSpPr txBox="1"/>
          <p:nvPr/>
        </p:nvSpPr>
        <p:spPr>
          <a:xfrm>
            <a:off x="281299" y="268267"/>
            <a:ext cx="3037638" cy="68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pPr/>
            <a:r>
              <a:t>“좀더 살펴보기”</a:t>
            </a:r>
          </a:p>
        </p:txBody>
      </p:sp>
      <p:pic>
        <p:nvPicPr>
          <p:cNvPr id="17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0" t="0" r="50010" b="0"/>
          <a:stretch>
            <a:fillRect/>
          </a:stretch>
        </p:blipFill>
        <p:spPr>
          <a:xfrm>
            <a:off x="2134513" y="916516"/>
            <a:ext cx="7344028" cy="4297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임계값"/>
          <p:cNvSpPr txBox="1"/>
          <p:nvPr/>
        </p:nvSpPr>
        <p:spPr>
          <a:xfrm>
            <a:off x="5565000" y="375861"/>
            <a:ext cx="90525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임계값</a:t>
            </a:r>
          </a:p>
        </p:txBody>
      </p:sp>
      <p:pic>
        <p:nvPicPr>
          <p:cNvPr id="18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50097" t="0" r="0" b="0"/>
          <a:stretch>
            <a:fillRect/>
          </a:stretch>
        </p:blipFill>
        <p:spPr>
          <a:xfrm>
            <a:off x="2264274" y="5161396"/>
            <a:ext cx="7331153" cy="429799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线条"/>
          <p:cNvSpPr/>
          <p:nvPr/>
        </p:nvSpPr>
        <p:spPr>
          <a:xfrm flipV="1">
            <a:off x="5929811" y="877486"/>
            <a:ext cx="1" cy="858124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3" name="表格"/>
          <p:cNvGraphicFramePr/>
          <p:nvPr/>
        </p:nvGraphicFramePr>
        <p:xfrm>
          <a:off x="1095008" y="898949"/>
          <a:ext cx="10827484" cy="316179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1723745"/>
                <a:gridCol w="800326"/>
                <a:gridCol w="853574"/>
                <a:gridCol w="800326"/>
                <a:gridCol w="853574"/>
                <a:gridCol w="853574"/>
                <a:gridCol w="853574"/>
                <a:gridCol w="853574"/>
                <a:gridCol w="800326"/>
                <a:gridCol w="800326"/>
                <a:gridCol w="800326"/>
                <a:gridCol w="821533"/>
              </a:tblGrid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홀수 블록 임계값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10%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20%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30%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40%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50%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60%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70%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80%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90%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100%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맞춘 홀수(전체4개)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맞춘 짝수(전체6개)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정확도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민감도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75%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24848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특이도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83.3%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graphicFrame>
        <p:nvGraphicFramePr>
          <p:cNvPr id="184" name="表格"/>
          <p:cNvGraphicFramePr/>
          <p:nvPr/>
        </p:nvGraphicFramePr>
        <p:xfrm>
          <a:off x="1091663" y="4893465"/>
          <a:ext cx="10814783" cy="328355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1740567"/>
                <a:gridCol w="808137"/>
                <a:gridCol w="861904"/>
                <a:gridCol w="861904"/>
                <a:gridCol w="722016"/>
                <a:gridCol w="722016"/>
                <a:gridCol w="861904"/>
                <a:gridCol w="861904"/>
                <a:gridCol w="862136"/>
                <a:gridCol w="861904"/>
                <a:gridCol w="808137"/>
                <a:gridCol w="829550"/>
              </a:tblGrid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홀수 블록 임계값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10%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20%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30%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40%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50%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60%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70%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80%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90%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b="1" sz="1500">
                          <a:solidFill>
                            <a:srgbClr val="737373"/>
                          </a:solidFill>
                          <a:sym typeface="Helvetica Neue"/>
                        </a:rPr>
                        <a:t>100%</a:t>
                      </a:r>
                    </a:p>
                  </a:txBody>
                  <a:tcPr marL="127000" marR="127000" marT="63500" marB="635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맞춘 홀수(전체4개)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맞춘 짝수(전체6개)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정확도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40%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민감도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75%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75%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25%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25%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  <a:tr h="545142">
                <a:tc>
                  <a:txBody>
                    <a:bodyPr/>
                    <a:lstStyle/>
                    <a:p>
                      <a:pPr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특이도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33.3%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33.3%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50%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66.6%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83.3%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83.3%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500">
                          <a:solidFill>
                            <a:srgbClr val="737373"/>
                          </a:solidFill>
                          <a:latin typeface="Helvetica Neue Light"/>
                          <a:ea typeface="Helvetica Neue Light"/>
                          <a:cs typeface="Helvetica Neue Light"/>
                        </a:rPr>
                        <a:t>100%</a:t>
                      </a:r>
                    </a:p>
                  </a:txBody>
                  <a:tcPr marL="127000" marR="127000" marT="38100" marB="38100" anchor="ctr" anchorCtr="0" horzOverflow="overflow">
                    <a:lnL w="12700">
                      <a:solidFill>
                        <a:srgbClr val="DDDDDD"/>
                      </a:solidFill>
                      <a:miter lim="400000"/>
                    </a:lnL>
                    <a:lnR w="12700">
                      <a:solidFill>
                        <a:srgbClr val="DDDDDD"/>
                      </a:solidFill>
                      <a:miter lim="400000"/>
                    </a:lnR>
                    <a:lnT w="12700">
                      <a:solidFill>
                        <a:srgbClr val="DDDDDD"/>
                      </a:solidFill>
                      <a:miter lim="400000"/>
                    </a:lnT>
                    <a:lnB w="12700">
                      <a:solidFill>
                        <a:srgbClr val="DDDDDD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85" name="F"/>
          <p:cNvSpPr txBox="1"/>
          <p:nvPr/>
        </p:nvSpPr>
        <p:spPr>
          <a:xfrm>
            <a:off x="810051" y="409368"/>
            <a:ext cx="29504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</a:t>
            </a:r>
          </a:p>
        </p:txBody>
      </p:sp>
      <p:sp>
        <p:nvSpPr>
          <p:cNvPr id="186" name="G"/>
          <p:cNvSpPr txBox="1"/>
          <p:nvPr/>
        </p:nvSpPr>
        <p:spPr>
          <a:xfrm>
            <a:off x="775057" y="4511494"/>
            <a:ext cx="345645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</a:t>
            </a:r>
          </a:p>
        </p:txBody>
      </p:sp>
      <p:sp>
        <p:nvSpPr>
          <p:cNvPr id="187" name="? ?"/>
          <p:cNvSpPr txBox="1"/>
          <p:nvPr/>
        </p:nvSpPr>
        <p:spPr>
          <a:xfrm rot="1276952">
            <a:off x="10785413" y="8379456"/>
            <a:ext cx="1085216" cy="944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/>
            </a:lvl1pPr>
          </a:lstStyle>
          <a:p>
            <a:pPr/>
            <a:r>
              <a:t>? 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83278" y="911811"/>
            <a:ext cx="5240763" cy="3745328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ROC (Receiver Operating Characteristic)"/>
          <p:cNvSpPr txBox="1"/>
          <p:nvPr/>
        </p:nvSpPr>
        <p:spPr>
          <a:xfrm>
            <a:off x="1993637" y="269785"/>
            <a:ext cx="7970420" cy="585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pPr/>
            <a:r>
              <a:t>ROC (Receiver Operating Characteristic)</a:t>
            </a:r>
          </a:p>
        </p:txBody>
      </p:sp>
      <p:sp>
        <p:nvSpPr>
          <p:cNvPr id="191" name="AUC(Area Under Curve)"/>
          <p:cNvSpPr txBox="1"/>
          <p:nvPr/>
        </p:nvSpPr>
        <p:spPr>
          <a:xfrm>
            <a:off x="3468324" y="4937048"/>
            <a:ext cx="4683863" cy="585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sz="3200"/>
            </a:lvl1pPr>
          </a:lstStyle>
          <a:p>
            <a:pPr/>
            <a:r>
              <a:t>AUC(Area Under Curve)</a:t>
            </a:r>
          </a:p>
        </p:txBody>
      </p:sp>
      <p:grpSp>
        <p:nvGrpSpPr>
          <p:cNvPr id="194" name="成组"/>
          <p:cNvGrpSpPr/>
          <p:nvPr/>
        </p:nvGrpSpPr>
        <p:grpSpPr>
          <a:xfrm>
            <a:off x="1631457" y="5919108"/>
            <a:ext cx="4136161" cy="2710845"/>
            <a:chOff x="0" y="0"/>
            <a:chExt cx="4136160" cy="2710844"/>
          </a:xfrm>
        </p:grpSpPr>
        <p:sp>
          <p:nvSpPr>
            <p:cNvPr id="192" name="矩形"/>
            <p:cNvSpPr/>
            <p:nvPr/>
          </p:nvSpPr>
          <p:spPr>
            <a:xfrm>
              <a:off x="1375791" y="0"/>
              <a:ext cx="2760370" cy="2709582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3" name="矩形"/>
            <p:cNvSpPr/>
            <p:nvPr/>
          </p:nvSpPr>
          <p:spPr>
            <a:xfrm>
              <a:off x="0" y="1348623"/>
              <a:ext cx="1603659" cy="1362222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99" name="成组"/>
          <p:cNvGrpSpPr/>
          <p:nvPr/>
        </p:nvGrpSpPr>
        <p:grpSpPr>
          <a:xfrm>
            <a:off x="6287181" y="5917519"/>
            <a:ext cx="4135038" cy="2714024"/>
            <a:chOff x="0" y="0"/>
            <a:chExt cx="4135036" cy="2714022"/>
          </a:xfrm>
        </p:grpSpPr>
        <p:sp>
          <p:nvSpPr>
            <p:cNvPr id="195" name="矩形"/>
            <p:cNvSpPr/>
            <p:nvPr/>
          </p:nvSpPr>
          <p:spPr>
            <a:xfrm>
              <a:off x="2750623" y="0"/>
              <a:ext cx="1384414" cy="2710845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6" name="矩形"/>
            <p:cNvSpPr/>
            <p:nvPr/>
          </p:nvSpPr>
          <p:spPr>
            <a:xfrm>
              <a:off x="2043816" y="688713"/>
              <a:ext cx="1252163" cy="2024704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7" name="矩形"/>
            <p:cNvSpPr/>
            <p:nvPr/>
          </p:nvSpPr>
          <p:spPr>
            <a:xfrm>
              <a:off x="706806" y="1339266"/>
              <a:ext cx="1877935" cy="1371298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8" name="矩形"/>
            <p:cNvSpPr/>
            <p:nvPr/>
          </p:nvSpPr>
          <p:spPr>
            <a:xfrm>
              <a:off x="0" y="1989819"/>
              <a:ext cx="1877934" cy="724204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00" name="F"/>
          <p:cNvSpPr txBox="1"/>
          <p:nvPr/>
        </p:nvSpPr>
        <p:spPr>
          <a:xfrm>
            <a:off x="3924615" y="6950962"/>
            <a:ext cx="385420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F</a:t>
            </a:r>
          </a:p>
        </p:txBody>
      </p:sp>
      <p:sp>
        <p:nvSpPr>
          <p:cNvPr id="201" name="G"/>
          <p:cNvSpPr txBox="1"/>
          <p:nvPr/>
        </p:nvSpPr>
        <p:spPr>
          <a:xfrm>
            <a:off x="8754731" y="7077962"/>
            <a:ext cx="461316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G</a:t>
            </a:r>
          </a:p>
        </p:txBody>
      </p:sp>
      <p:sp>
        <p:nvSpPr>
          <p:cNvPr id="202" name="sklearn"/>
          <p:cNvSpPr txBox="1"/>
          <p:nvPr/>
        </p:nvSpPr>
        <p:spPr>
          <a:xfrm>
            <a:off x="9409308" y="3618555"/>
            <a:ext cx="118628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sklearn</a:t>
            </a:r>
          </a:p>
        </p:txBody>
      </p:sp>
      <p:sp>
        <p:nvSpPr>
          <p:cNvPr id="203" name="线条"/>
          <p:cNvSpPr/>
          <p:nvPr/>
        </p:nvSpPr>
        <p:spPr>
          <a:xfrm flipH="1">
            <a:off x="7840810" y="3868223"/>
            <a:ext cx="152940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